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2" r:id="rId2"/>
    <p:sldId id="303" r:id="rId3"/>
    <p:sldId id="304" r:id="rId4"/>
    <p:sldId id="305" r:id="rId5"/>
  </p:sldIdLst>
  <p:sldSz cx="9144000" cy="5143500" type="screen16x9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CC6600"/>
    <a:srgbClr val="41837B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27" autoAdjust="0"/>
    <p:restoredTop sz="93333" autoAdjust="0"/>
  </p:normalViewPr>
  <p:slideViewPr>
    <p:cSldViewPr>
      <p:cViewPr varScale="1">
        <p:scale>
          <a:sx n="88" d="100"/>
          <a:sy n="88" d="100"/>
        </p:scale>
        <p:origin x="84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8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F132E-0651-4FD5-B8EB-A07D5C14F969}" type="datetimeFigureOut">
              <a:rPr lang="es-CO" smtClean="0"/>
              <a:t>17/04/2017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424C0-6848-49A0-ACE6-15DDBA57CD2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2797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04F2-0C22-421E-8DF6-4232B7825629}" type="datetimeFigureOut">
              <a:rPr lang="es-CO" smtClean="0"/>
              <a:pPr/>
              <a:t>17/04/2017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5DB-174F-4165-9B6E-135813A2DCA7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1 Marcador de título"/>
          <p:cNvSpPr>
            <a:spLocks noGrp="1"/>
          </p:cNvSpPr>
          <p:nvPr>
            <p:ph type="title"/>
          </p:nvPr>
        </p:nvSpPr>
        <p:spPr>
          <a:xfrm>
            <a:off x="457200" y="135446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8" name="2 Marcador de texto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953559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04F2-0C22-421E-8DF6-4232B7825629}" type="datetimeFigureOut">
              <a:rPr lang="es-CO" smtClean="0"/>
              <a:pPr/>
              <a:t>17/04/2017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5DB-174F-4165-9B6E-135813A2DCA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814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04F2-0C22-421E-8DF6-4232B7825629}" type="datetimeFigureOut">
              <a:rPr lang="es-CO" smtClean="0"/>
              <a:pPr/>
              <a:t>17/04/2017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5DB-174F-4165-9B6E-135813A2DCA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124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868" y="555526"/>
            <a:ext cx="5976664" cy="857250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91630"/>
            <a:ext cx="8229600" cy="16561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04F2-0C22-421E-8DF6-4232B7825629}" type="datetimeFigureOut">
              <a:rPr lang="es-CO" smtClean="0"/>
              <a:pPr/>
              <a:t>17/04/2017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5DB-174F-4165-9B6E-135813A2DCA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4461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04F2-0C22-421E-8DF6-4232B7825629}" type="datetimeFigureOut">
              <a:rPr lang="es-CO" smtClean="0"/>
              <a:pPr/>
              <a:t>17/04/2017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5DB-174F-4165-9B6E-135813A2DCA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1769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04F2-0C22-421E-8DF6-4232B7825629}" type="datetimeFigureOut">
              <a:rPr lang="es-CO" smtClean="0"/>
              <a:pPr/>
              <a:t>17/04/2017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5DB-174F-4165-9B6E-135813A2DCA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805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04F2-0C22-421E-8DF6-4232B7825629}" type="datetimeFigureOut">
              <a:rPr lang="es-CO" smtClean="0"/>
              <a:pPr/>
              <a:t>17/04/2017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5DB-174F-4165-9B6E-135813A2DCA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537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04F2-0C22-421E-8DF6-4232B7825629}" type="datetimeFigureOut">
              <a:rPr lang="es-CO" smtClean="0"/>
              <a:pPr/>
              <a:t>17/04/2017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5DB-174F-4165-9B6E-135813A2DCA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755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04F2-0C22-421E-8DF6-4232B7825629}" type="datetimeFigureOut">
              <a:rPr lang="es-CO" smtClean="0"/>
              <a:pPr/>
              <a:t>17/04/2017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5DB-174F-4165-9B6E-135813A2DCA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492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04F2-0C22-421E-8DF6-4232B7825629}" type="datetimeFigureOut">
              <a:rPr lang="es-CO" smtClean="0"/>
              <a:pPr/>
              <a:t>17/04/2017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5DB-174F-4165-9B6E-135813A2DCA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565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04F2-0C22-421E-8DF6-4232B7825629}" type="datetimeFigureOut">
              <a:rPr lang="es-CO" smtClean="0"/>
              <a:pPr/>
              <a:t>17/04/2017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5DB-174F-4165-9B6E-135813A2DCA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491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35446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571750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04F2-0C22-421E-8DF6-4232B7825629}" type="datetimeFigureOut">
              <a:rPr lang="es-CO" smtClean="0"/>
              <a:pPr/>
              <a:t>17/04/2017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D45DB-174F-4165-9B6E-135813A2DCA7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28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tángulo redondeado 177"/>
          <p:cNvSpPr/>
          <p:nvPr/>
        </p:nvSpPr>
        <p:spPr>
          <a:xfrm>
            <a:off x="6894763" y="1050290"/>
            <a:ext cx="1224136" cy="3693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Rectángulo redondeado 14"/>
          <p:cNvSpPr/>
          <p:nvPr/>
        </p:nvSpPr>
        <p:spPr>
          <a:xfrm>
            <a:off x="1044748" y="2144196"/>
            <a:ext cx="574924" cy="3111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Rectángulo redondeado 15"/>
          <p:cNvSpPr/>
          <p:nvPr/>
        </p:nvSpPr>
        <p:spPr>
          <a:xfrm>
            <a:off x="436280" y="2859782"/>
            <a:ext cx="1183392" cy="3111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Rectángulo redondeado 16"/>
          <p:cNvSpPr/>
          <p:nvPr/>
        </p:nvSpPr>
        <p:spPr>
          <a:xfrm>
            <a:off x="1907704" y="1874586"/>
            <a:ext cx="1014698" cy="49231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1187624" y="3268709"/>
            <a:ext cx="1183392" cy="3111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26" name="Conector recto 25"/>
          <p:cNvCxnSpPr>
            <a:stCxn id="13" idx="3"/>
          </p:cNvCxnSpPr>
          <p:nvPr/>
        </p:nvCxnSpPr>
        <p:spPr>
          <a:xfrm flipV="1">
            <a:off x="1619672" y="2655318"/>
            <a:ext cx="18002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ángulo redondeado 30"/>
          <p:cNvSpPr/>
          <p:nvPr/>
        </p:nvSpPr>
        <p:spPr>
          <a:xfrm>
            <a:off x="481242" y="3628749"/>
            <a:ext cx="1183392" cy="3111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Rectángulo redondeado 31"/>
          <p:cNvSpPr/>
          <p:nvPr/>
        </p:nvSpPr>
        <p:spPr>
          <a:xfrm>
            <a:off x="481242" y="3987983"/>
            <a:ext cx="1183392" cy="3111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Rectángulo redondeado 32"/>
          <p:cNvSpPr/>
          <p:nvPr/>
        </p:nvSpPr>
        <p:spPr>
          <a:xfrm>
            <a:off x="1876440" y="3988789"/>
            <a:ext cx="1183392" cy="3111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Rectángulo redondeado 33"/>
          <p:cNvSpPr/>
          <p:nvPr/>
        </p:nvSpPr>
        <p:spPr>
          <a:xfrm>
            <a:off x="1876440" y="3628749"/>
            <a:ext cx="1183392" cy="3111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CuadroTexto 34"/>
          <p:cNvSpPr txBox="1"/>
          <p:nvPr/>
        </p:nvSpPr>
        <p:spPr>
          <a:xfrm>
            <a:off x="557847" y="3614528"/>
            <a:ext cx="10463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/>
              <a:t>BOGOTA 5</a:t>
            </a:r>
            <a:endParaRPr lang="es-CO" sz="16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1971114" y="3621560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/>
              <a:t>PEREIRA 3</a:t>
            </a:r>
            <a:endParaRPr lang="es-CO" sz="1600" dirty="0"/>
          </a:p>
        </p:txBody>
      </p:sp>
      <p:sp>
        <p:nvSpPr>
          <p:cNvPr id="38" name="CuadroTexto 37"/>
          <p:cNvSpPr txBox="1"/>
          <p:nvPr/>
        </p:nvSpPr>
        <p:spPr>
          <a:xfrm>
            <a:off x="1956394" y="3963345"/>
            <a:ext cx="1045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/>
              <a:t>VIRTUAL 2</a:t>
            </a:r>
            <a:endParaRPr lang="es-CO" sz="16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1187624" y="1059582"/>
            <a:ext cx="1224136" cy="36933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CuadroTexto 3"/>
          <p:cNvSpPr txBox="1"/>
          <p:nvPr/>
        </p:nvSpPr>
        <p:spPr>
          <a:xfrm>
            <a:off x="1230357" y="1074266"/>
            <a:ext cx="11673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>
                <a:latin typeface="Areandina Voz" panose="00000500000000000000" pitchFamily="50" charset="0"/>
              </a:rPr>
              <a:t>SABER PRO</a:t>
            </a:r>
            <a:endParaRPr lang="es-CO" sz="1600" dirty="0">
              <a:latin typeface="Areandina Voz" panose="00000500000000000000" pitchFamily="50" charset="0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2586893" y="628229"/>
            <a:ext cx="3801041" cy="44075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CuadroTexto 8"/>
          <p:cNvSpPr txBox="1"/>
          <p:nvPr/>
        </p:nvSpPr>
        <p:spPr>
          <a:xfrm>
            <a:off x="449173" y="2842128"/>
            <a:ext cx="1324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/>
              <a:t>PROGRAMA</a:t>
            </a:r>
            <a:endParaRPr lang="es-CO" sz="16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1383276" y="3268709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/>
              <a:t>SEDES</a:t>
            </a:r>
            <a:endParaRPr lang="es-CO" sz="16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868221" y="1825828"/>
            <a:ext cx="1120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dirty="0" smtClean="0"/>
              <a:t>MEJOR </a:t>
            </a:r>
          </a:p>
          <a:p>
            <a:pPr algn="ctr"/>
            <a:r>
              <a:rPr lang="es-CO" sz="1600" dirty="0" smtClean="0"/>
              <a:t>SABER PRO</a:t>
            </a:r>
            <a:endParaRPr lang="es-CO" sz="1600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656085" y="2499742"/>
            <a:ext cx="963587" cy="3111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CuadroTexto 13"/>
          <p:cNvSpPr txBox="1"/>
          <p:nvPr/>
        </p:nvSpPr>
        <p:spPr>
          <a:xfrm>
            <a:off x="932981" y="2103011"/>
            <a:ext cx="7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  </a:t>
            </a:r>
            <a:r>
              <a:rPr lang="es-CO" sz="1600" dirty="0" smtClean="0"/>
              <a:t>SEDE</a:t>
            </a:r>
            <a:endParaRPr lang="es-CO" sz="1600" dirty="0"/>
          </a:p>
        </p:txBody>
      </p:sp>
      <p:cxnSp>
        <p:nvCxnSpPr>
          <p:cNvPr id="20" name="Conector recto 19"/>
          <p:cNvCxnSpPr>
            <a:stCxn id="6" idx="2"/>
            <a:endCxn id="10" idx="0"/>
          </p:cNvCxnSpPr>
          <p:nvPr/>
        </p:nvCxnSpPr>
        <p:spPr>
          <a:xfrm flipH="1">
            <a:off x="1779320" y="1428914"/>
            <a:ext cx="20372" cy="1839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>
            <a:stCxn id="16" idx="3"/>
          </p:cNvCxnSpPr>
          <p:nvPr/>
        </p:nvCxnSpPr>
        <p:spPr>
          <a:xfrm>
            <a:off x="1619672" y="3015359"/>
            <a:ext cx="181063" cy="3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/>
          <p:cNvSpPr txBox="1"/>
          <p:nvPr/>
        </p:nvSpPr>
        <p:spPr>
          <a:xfrm>
            <a:off x="732018" y="3974282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/>
              <a:t>VUP 2</a:t>
            </a:r>
            <a:endParaRPr lang="es-CO" sz="1600" dirty="0"/>
          </a:p>
        </p:txBody>
      </p:sp>
      <p:cxnSp>
        <p:nvCxnSpPr>
          <p:cNvPr id="40" name="Conector recto 39"/>
          <p:cNvCxnSpPr>
            <a:stCxn id="31" idx="3"/>
            <a:endCxn id="34" idx="1"/>
          </p:cNvCxnSpPr>
          <p:nvPr/>
        </p:nvCxnSpPr>
        <p:spPr>
          <a:xfrm>
            <a:off x="1664634" y="3784326"/>
            <a:ext cx="2118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stCxn id="32" idx="3"/>
            <a:endCxn id="33" idx="1"/>
          </p:cNvCxnSpPr>
          <p:nvPr/>
        </p:nvCxnSpPr>
        <p:spPr>
          <a:xfrm>
            <a:off x="1664634" y="4143560"/>
            <a:ext cx="211806" cy="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>
            <a:stCxn id="18" idx="2"/>
          </p:cNvCxnSpPr>
          <p:nvPr/>
        </p:nvCxnSpPr>
        <p:spPr>
          <a:xfrm flipH="1">
            <a:off x="1773200" y="3579862"/>
            <a:ext cx="6120" cy="563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44"/>
          <p:cNvSpPr txBox="1"/>
          <p:nvPr/>
        </p:nvSpPr>
        <p:spPr>
          <a:xfrm>
            <a:off x="3890547" y="1432518"/>
            <a:ext cx="1422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>
                <a:latin typeface="Areandina Voz" panose="00000500000000000000" pitchFamily="50" charset="0"/>
              </a:rPr>
              <a:t>OLIMPIADAS</a:t>
            </a:r>
            <a:endParaRPr lang="es-CO" sz="1600" dirty="0">
              <a:latin typeface="Areandina Voz" panose="00000500000000000000" pitchFamily="50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3163387" y="2546599"/>
            <a:ext cx="1324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/>
              <a:t>PROGRAMA</a:t>
            </a:r>
            <a:endParaRPr lang="es-CO" sz="1600" dirty="0"/>
          </a:p>
        </p:txBody>
      </p:sp>
      <p:sp>
        <p:nvSpPr>
          <p:cNvPr id="47" name="CuadroTexto 46"/>
          <p:cNvSpPr txBox="1"/>
          <p:nvPr/>
        </p:nvSpPr>
        <p:spPr>
          <a:xfrm>
            <a:off x="5126738" y="2876824"/>
            <a:ext cx="1623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/>
              <a:t>COMPETENCIA</a:t>
            </a:r>
            <a:endParaRPr lang="es-CO" sz="1600" dirty="0"/>
          </a:p>
        </p:txBody>
      </p:sp>
      <p:sp>
        <p:nvSpPr>
          <p:cNvPr id="48" name="Rectángulo redondeado 47"/>
          <p:cNvSpPr/>
          <p:nvPr/>
        </p:nvSpPr>
        <p:spPr>
          <a:xfrm>
            <a:off x="3232014" y="2198936"/>
            <a:ext cx="1111384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Rectángulo redondeado 48"/>
          <p:cNvSpPr/>
          <p:nvPr/>
        </p:nvSpPr>
        <p:spPr>
          <a:xfrm>
            <a:off x="3623318" y="1838896"/>
            <a:ext cx="720080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51" name="Conector recto 50"/>
          <p:cNvCxnSpPr>
            <a:stCxn id="49" idx="3"/>
          </p:cNvCxnSpPr>
          <p:nvPr/>
        </p:nvCxnSpPr>
        <p:spPr>
          <a:xfrm flipV="1">
            <a:off x="4343398" y="1992466"/>
            <a:ext cx="144016" cy="2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/>
          <p:cNvCxnSpPr>
            <a:stCxn id="48" idx="3"/>
          </p:cNvCxnSpPr>
          <p:nvPr/>
        </p:nvCxnSpPr>
        <p:spPr>
          <a:xfrm flipV="1">
            <a:off x="4343398" y="2352506"/>
            <a:ext cx="135268" cy="2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redondeado 56"/>
          <p:cNvSpPr/>
          <p:nvPr/>
        </p:nvSpPr>
        <p:spPr>
          <a:xfrm>
            <a:off x="3160006" y="2558976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8" name="CuadroTexto 57"/>
          <p:cNvSpPr txBox="1"/>
          <p:nvPr/>
        </p:nvSpPr>
        <p:spPr>
          <a:xfrm>
            <a:off x="3270221" y="2184007"/>
            <a:ext cx="102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/>
              <a:t>FACULTAD</a:t>
            </a:r>
            <a:endParaRPr lang="es-CO" sz="1600" dirty="0"/>
          </a:p>
        </p:txBody>
      </p:sp>
      <p:sp>
        <p:nvSpPr>
          <p:cNvPr id="59" name="CuadroTexto 58"/>
          <p:cNvSpPr txBox="1"/>
          <p:nvPr/>
        </p:nvSpPr>
        <p:spPr>
          <a:xfrm>
            <a:off x="3672279" y="1806258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/>
              <a:t>SEDE</a:t>
            </a:r>
            <a:endParaRPr lang="es-CO" sz="1600" dirty="0"/>
          </a:p>
        </p:txBody>
      </p:sp>
      <p:sp>
        <p:nvSpPr>
          <p:cNvPr id="61" name="Rectángulo redondeado 60"/>
          <p:cNvSpPr/>
          <p:nvPr/>
        </p:nvSpPr>
        <p:spPr>
          <a:xfrm>
            <a:off x="3923928" y="1419622"/>
            <a:ext cx="1152128" cy="369332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Rectángulo redondeado 65"/>
          <p:cNvSpPr/>
          <p:nvPr/>
        </p:nvSpPr>
        <p:spPr>
          <a:xfrm>
            <a:off x="5076056" y="2895895"/>
            <a:ext cx="154918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Rectángulo redondeado 67"/>
          <p:cNvSpPr/>
          <p:nvPr/>
        </p:nvSpPr>
        <p:spPr>
          <a:xfrm>
            <a:off x="3232014" y="3255935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Rectángulo redondeado 68"/>
          <p:cNvSpPr/>
          <p:nvPr/>
        </p:nvSpPr>
        <p:spPr>
          <a:xfrm>
            <a:off x="3232014" y="3615975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Rectángulo redondeado 69"/>
          <p:cNvSpPr/>
          <p:nvPr/>
        </p:nvSpPr>
        <p:spPr>
          <a:xfrm>
            <a:off x="3232014" y="3976015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Rectángulo redondeado 71"/>
          <p:cNvSpPr/>
          <p:nvPr/>
        </p:nvSpPr>
        <p:spPr>
          <a:xfrm>
            <a:off x="4528158" y="3615975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Rectángulo redondeado 72"/>
          <p:cNvSpPr/>
          <p:nvPr/>
        </p:nvSpPr>
        <p:spPr>
          <a:xfrm>
            <a:off x="4528158" y="3255935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75" name="Conector recto 74"/>
          <p:cNvCxnSpPr>
            <a:stCxn id="70" idx="3"/>
          </p:cNvCxnSpPr>
          <p:nvPr/>
        </p:nvCxnSpPr>
        <p:spPr>
          <a:xfrm flipV="1">
            <a:off x="4415406" y="4131591"/>
            <a:ext cx="5451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>
            <a:stCxn id="69" idx="3"/>
            <a:endCxn id="72" idx="1"/>
          </p:cNvCxnSpPr>
          <p:nvPr/>
        </p:nvCxnSpPr>
        <p:spPr>
          <a:xfrm>
            <a:off x="4415406" y="3771552"/>
            <a:ext cx="112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/>
          <p:cNvCxnSpPr>
            <a:stCxn id="68" idx="3"/>
            <a:endCxn id="73" idx="1"/>
          </p:cNvCxnSpPr>
          <p:nvPr/>
        </p:nvCxnSpPr>
        <p:spPr>
          <a:xfrm>
            <a:off x="4415406" y="3411512"/>
            <a:ext cx="112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ángulo redondeado 85"/>
          <p:cNvSpPr/>
          <p:nvPr/>
        </p:nvSpPr>
        <p:spPr>
          <a:xfrm>
            <a:off x="3695326" y="4336055"/>
            <a:ext cx="154918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11" name="Conector recto 110"/>
          <p:cNvCxnSpPr>
            <a:stCxn id="15" idx="3"/>
          </p:cNvCxnSpPr>
          <p:nvPr/>
        </p:nvCxnSpPr>
        <p:spPr>
          <a:xfrm flipV="1">
            <a:off x="1619672" y="2299772"/>
            <a:ext cx="18002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113"/>
          <p:cNvCxnSpPr>
            <a:stCxn id="17" idx="1"/>
          </p:cNvCxnSpPr>
          <p:nvPr/>
        </p:nvCxnSpPr>
        <p:spPr>
          <a:xfrm flipH="1" flipV="1">
            <a:off x="1799692" y="2118216"/>
            <a:ext cx="108012" cy="2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 flipV="1">
            <a:off x="4343398" y="2712546"/>
            <a:ext cx="126519" cy="1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CuadroTexto 134"/>
          <p:cNvSpPr txBox="1"/>
          <p:nvPr/>
        </p:nvSpPr>
        <p:spPr>
          <a:xfrm>
            <a:off x="3160006" y="3280949"/>
            <a:ext cx="1346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RAZ. CUANTITATIVO</a:t>
            </a:r>
            <a:endParaRPr lang="es-CO" sz="1100" dirty="0"/>
          </a:p>
        </p:txBody>
      </p:sp>
      <p:sp>
        <p:nvSpPr>
          <p:cNvPr id="136" name="CuadroTexto 135"/>
          <p:cNvSpPr txBox="1"/>
          <p:nvPr/>
        </p:nvSpPr>
        <p:spPr>
          <a:xfrm>
            <a:off x="3297946" y="3646946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C. CIUDADANAS</a:t>
            </a:r>
            <a:endParaRPr lang="es-CO" sz="1100" dirty="0"/>
          </a:p>
        </p:txBody>
      </p:sp>
      <p:sp>
        <p:nvSpPr>
          <p:cNvPr id="137" name="CuadroTexto 136"/>
          <p:cNvSpPr txBox="1"/>
          <p:nvPr/>
        </p:nvSpPr>
        <p:spPr>
          <a:xfrm>
            <a:off x="4677789" y="3281881"/>
            <a:ext cx="9044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LEC. CRÍTICA</a:t>
            </a:r>
            <a:endParaRPr lang="es-CO" sz="1100" dirty="0"/>
          </a:p>
        </p:txBody>
      </p:sp>
      <p:sp>
        <p:nvSpPr>
          <p:cNvPr id="138" name="CuadroTexto 137"/>
          <p:cNvSpPr txBox="1"/>
          <p:nvPr/>
        </p:nvSpPr>
        <p:spPr>
          <a:xfrm>
            <a:off x="4624088" y="3646946"/>
            <a:ext cx="10118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COM. ESCRITA</a:t>
            </a:r>
            <a:endParaRPr lang="es-CO" sz="1100" dirty="0"/>
          </a:p>
        </p:txBody>
      </p:sp>
      <p:sp>
        <p:nvSpPr>
          <p:cNvPr id="139" name="CuadroTexto 138"/>
          <p:cNvSpPr txBox="1"/>
          <p:nvPr/>
        </p:nvSpPr>
        <p:spPr>
          <a:xfrm>
            <a:off x="3490990" y="4001141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INGLÉS</a:t>
            </a:r>
            <a:endParaRPr lang="es-CO" sz="1100" dirty="0"/>
          </a:p>
        </p:txBody>
      </p:sp>
      <p:sp>
        <p:nvSpPr>
          <p:cNvPr id="140" name="CuadroTexto 139"/>
          <p:cNvSpPr txBox="1"/>
          <p:nvPr/>
        </p:nvSpPr>
        <p:spPr>
          <a:xfrm>
            <a:off x="3812523" y="4330996"/>
            <a:ext cx="1278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/>
              <a:t>G. REGIONAL</a:t>
            </a:r>
            <a:endParaRPr lang="es-CO" sz="1600" dirty="0"/>
          </a:p>
        </p:txBody>
      </p:sp>
      <p:sp>
        <p:nvSpPr>
          <p:cNvPr id="141" name="Rectángulo redondeado 140"/>
          <p:cNvSpPr/>
          <p:nvPr/>
        </p:nvSpPr>
        <p:spPr>
          <a:xfrm>
            <a:off x="5908888" y="3248373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2" name="Rectángulo redondeado 141"/>
          <p:cNvSpPr/>
          <p:nvPr/>
        </p:nvSpPr>
        <p:spPr>
          <a:xfrm>
            <a:off x="5908888" y="3608413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3" name="Rectángulo redondeado 142"/>
          <p:cNvSpPr/>
          <p:nvPr/>
        </p:nvSpPr>
        <p:spPr>
          <a:xfrm>
            <a:off x="5908888" y="3968453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4" name="Rectángulo redondeado 143"/>
          <p:cNvSpPr/>
          <p:nvPr/>
        </p:nvSpPr>
        <p:spPr>
          <a:xfrm>
            <a:off x="7205032" y="3608413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5" name="Rectángulo redondeado 144"/>
          <p:cNvSpPr/>
          <p:nvPr/>
        </p:nvSpPr>
        <p:spPr>
          <a:xfrm>
            <a:off x="7205032" y="3248373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46" name="Conector recto 145"/>
          <p:cNvCxnSpPr>
            <a:stCxn id="143" idx="3"/>
          </p:cNvCxnSpPr>
          <p:nvPr/>
        </p:nvCxnSpPr>
        <p:spPr>
          <a:xfrm flipV="1">
            <a:off x="7092280" y="4124029"/>
            <a:ext cx="5451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cto 146"/>
          <p:cNvCxnSpPr>
            <a:stCxn id="142" idx="3"/>
            <a:endCxn id="144" idx="1"/>
          </p:cNvCxnSpPr>
          <p:nvPr/>
        </p:nvCxnSpPr>
        <p:spPr>
          <a:xfrm>
            <a:off x="7092280" y="3763990"/>
            <a:ext cx="112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141" idx="3"/>
            <a:endCxn id="145" idx="1"/>
          </p:cNvCxnSpPr>
          <p:nvPr/>
        </p:nvCxnSpPr>
        <p:spPr>
          <a:xfrm>
            <a:off x="7092280" y="3403950"/>
            <a:ext cx="112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ángulo redondeado 149"/>
          <p:cNvSpPr/>
          <p:nvPr/>
        </p:nvSpPr>
        <p:spPr>
          <a:xfrm>
            <a:off x="6372200" y="4328493"/>
            <a:ext cx="154918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1" name="CuadroTexto 150"/>
          <p:cNvSpPr txBox="1"/>
          <p:nvPr/>
        </p:nvSpPr>
        <p:spPr>
          <a:xfrm>
            <a:off x="5836880" y="3273387"/>
            <a:ext cx="1346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RAZ. CUANTITATIVO</a:t>
            </a:r>
            <a:endParaRPr lang="es-CO" sz="1100" dirty="0"/>
          </a:p>
        </p:txBody>
      </p:sp>
      <p:sp>
        <p:nvSpPr>
          <p:cNvPr id="152" name="CuadroTexto 151"/>
          <p:cNvSpPr txBox="1"/>
          <p:nvPr/>
        </p:nvSpPr>
        <p:spPr>
          <a:xfrm>
            <a:off x="5974820" y="3639384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C. CIUDADANAS</a:t>
            </a:r>
            <a:endParaRPr lang="es-CO" sz="1100" dirty="0"/>
          </a:p>
        </p:txBody>
      </p:sp>
      <p:sp>
        <p:nvSpPr>
          <p:cNvPr id="153" name="CuadroTexto 152"/>
          <p:cNvSpPr txBox="1"/>
          <p:nvPr/>
        </p:nvSpPr>
        <p:spPr>
          <a:xfrm>
            <a:off x="7354663" y="3274319"/>
            <a:ext cx="9044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LEC. CRÍTICA</a:t>
            </a:r>
            <a:endParaRPr lang="es-CO" sz="1100" dirty="0"/>
          </a:p>
        </p:txBody>
      </p:sp>
      <p:sp>
        <p:nvSpPr>
          <p:cNvPr id="154" name="CuadroTexto 153"/>
          <p:cNvSpPr txBox="1"/>
          <p:nvPr/>
        </p:nvSpPr>
        <p:spPr>
          <a:xfrm>
            <a:off x="7300962" y="3639384"/>
            <a:ext cx="10118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COM. ESCRITA</a:t>
            </a:r>
            <a:endParaRPr lang="es-CO" sz="1100" dirty="0"/>
          </a:p>
        </p:txBody>
      </p:sp>
      <p:sp>
        <p:nvSpPr>
          <p:cNvPr id="155" name="CuadroTexto 154"/>
          <p:cNvSpPr txBox="1"/>
          <p:nvPr/>
        </p:nvSpPr>
        <p:spPr>
          <a:xfrm>
            <a:off x="6167864" y="3993579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INGLÉS</a:t>
            </a:r>
            <a:endParaRPr lang="es-CO" sz="1100" dirty="0"/>
          </a:p>
        </p:txBody>
      </p:sp>
      <p:sp>
        <p:nvSpPr>
          <p:cNvPr id="156" name="CuadroTexto 155"/>
          <p:cNvSpPr txBox="1"/>
          <p:nvPr/>
        </p:nvSpPr>
        <p:spPr>
          <a:xfrm>
            <a:off x="6443641" y="4320618"/>
            <a:ext cx="1297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/>
              <a:t>G. NACIONAL</a:t>
            </a:r>
            <a:endParaRPr lang="es-CO" sz="1600" dirty="0"/>
          </a:p>
        </p:txBody>
      </p:sp>
      <p:sp>
        <p:nvSpPr>
          <p:cNvPr id="157" name="Rectángulo redondeado 156"/>
          <p:cNvSpPr/>
          <p:nvPr/>
        </p:nvSpPr>
        <p:spPr>
          <a:xfrm>
            <a:off x="7201302" y="3953082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8" name="CuadroTexto 157"/>
          <p:cNvSpPr txBox="1"/>
          <p:nvPr/>
        </p:nvSpPr>
        <p:spPr>
          <a:xfrm>
            <a:off x="7424147" y="3990736"/>
            <a:ext cx="7377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DOCENTE</a:t>
            </a:r>
            <a:endParaRPr lang="es-CO" sz="1100" dirty="0"/>
          </a:p>
        </p:txBody>
      </p:sp>
      <p:sp>
        <p:nvSpPr>
          <p:cNvPr id="159" name="Rectángulo redondeado 158"/>
          <p:cNvSpPr/>
          <p:nvPr/>
        </p:nvSpPr>
        <p:spPr>
          <a:xfrm>
            <a:off x="6268928" y="1448173"/>
            <a:ext cx="1183392" cy="3111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0" name="Rectángulo redondeado 159"/>
          <p:cNvSpPr/>
          <p:nvPr/>
        </p:nvSpPr>
        <p:spPr>
          <a:xfrm>
            <a:off x="6268928" y="1808213"/>
            <a:ext cx="1183392" cy="3111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1" name="Rectángulo redondeado 160"/>
          <p:cNvSpPr/>
          <p:nvPr/>
        </p:nvSpPr>
        <p:spPr>
          <a:xfrm>
            <a:off x="6268928" y="2168253"/>
            <a:ext cx="1183392" cy="3111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2" name="Rectángulo redondeado 161"/>
          <p:cNvSpPr/>
          <p:nvPr/>
        </p:nvSpPr>
        <p:spPr>
          <a:xfrm>
            <a:off x="7565072" y="1808213"/>
            <a:ext cx="1183392" cy="3111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3" name="Rectángulo redondeado 162"/>
          <p:cNvSpPr/>
          <p:nvPr/>
        </p:nvSpPr>
        <p:spPr>
          <a:xfrm>
            <a:off x="7565072" y="1448173"/>
            <a:ext cx="1183392" cy="3111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64" name="Conector recto 163"/>
          <p:cNvCxnSpPr>
            <a:stCxn id="161" idx="3"/>
          </p:cNvCxnSpPr>
          <p:nvPr/>
        </p:nvCxnSpPr>
        <p:spPr>
          <a:xfrm flipV="1">
            <a:off x="7452320" y="2323829"/>
            <a:ext cx="5451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 recto 164"/>
          <p:cNvCxnSpPr>
            <a:stCxn id="160" idx="3"/>
            <a:endCxn id="162" idx="1"/>
          </p:cNvCxnSpPr>
          <p:nvPr/>
        </p:nvCxnSpPr>
        <p:spPr>
          <a:xfrm>
            <a:off x="7452320" y="1963790"/>
            <a:ext cx="112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cto 165"/>
          <p:cNvCxnSpPr>
            <a:stCxn id="159" idx="3"/>
            <a:endCxn id="163" idx="1"/>
          </p:cNvCxnSpPr>
          <p:nvPr/>
        </p:nvCxnSpPr>
        <p:spPr>
          <a:xfrm>
            <a:off x="7452320" y="1603750"/>
            <a:ext cx="112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cto 166"/>
          <p:cNvCxnSpPr>
            <a:stCxn id="178" idx="2"/>
            <a:endCxn id="168" idx="0"/>
          </p:cNvCxnSpPr>
          <p:nvPr/>
        </p:nvCxnSpPr>
        <p:spPr>
          <a:xfrm>
            <a:off x="7506831" y="1419622"/>
            <a:ext cx="0" cy="1108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ángulo redondeado 167"/>
          <p:cNvSpPr/>
          <p:nvPr/>
        </p:nvSpPr>
        <p:spPr>
          <a:xfrm>
            <a:off x="6732240" y="2528293"/>
            <a:ext cx="1549182" cy="3111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9" name="CuadroTexto 168"/>
          <p:cNvSpPr txBox="1"/>
          <p:nvPr/>
        </p:nvSpPr>
        <p:spPr>
          <a:xfrm>
            <a:off x="6196920" y="1473187"/>
            <a:ext cx="1346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RAZ. CUANTITATIVO</a:t>
            </a:r>
            <a:endParaRPr lang="es-CO" sz="1100" dirty="0"/>
          </a:p>
        </p:txBody>
      </p:sp>
      <p:sp>
        <p:nvSpPr>
          <p:cNvPr id="170" name="CuadroTexto 169"/>
          <p:cNvSpPr txBox="1"/>
          <p:nvPr/>
        </p:nvSpPr>
        <p:spPr>
          <a:xfrm>
            <a:off x="6334860" y="1839184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C. CIUDADANAS</a:t>
            </a:r>
            <a:endParaRPr lang="es-CO" sz="1100" dirty="0"/>
          </a:p>
        </p:txBody>
      </p:sp>
      <p:sp>
        <p:nvSpPr>
          <p:cNvPr id="171" name="CuadroTexto 170"/>
          <p:cNvSpPr txBox="1"/>
          <p:nvPr/>
        </p:nvSpPr>
        <p:spPr>
          <a:xfrm>
            <a:off x="7714703" y="1474119"/>
            <a:ext cx="9044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LEC. CRÍTICA</a:t>
            </a:r>
            <a:endParaRPr lang="es-CO" sz="1100" dirty="0"/>
          </a:p>
        </p:txBody>
      </p:sp>
      <p:sp>
        <p:nvSpPr>
          <p:cNvPr id="172" name="CuadroTexto 171"/>
          <p:cNvSpPr txBox="1"/>
          <p:nvPr/>
        </p:nvSpPr>
        <p:spPr>
          <a:xfrm>
            <a:off x="7661002" y="1839184"/>
            <a:ext cx="10118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COM. ESCRITA</a:t>
            </a:r>
            <a:endParaRPr lang="es-CO" sz="1100" dirty="0"/>
          </a:p>
        </p:txBody>
      </p:sp>
      <p:sp>
        <p:nvSpPr>
          <p:cNvPr id="173" name="CuadroTexto 172"/>
          <p:cNvSpPr txBox="1"/>
          <p:nvPr/>
        </p:nvSpPr>
        <p:spPr>
          <a:xfrm>
            <a:off x="6527904" y="2193379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INGLÉS</a:t>
            </a:r>
            <a:endParaRPr lang="es-CO" sz="1100" dirty="0"/>
          </a:p>
        </p:txBody>
      </p:sp>
      <p:sp>
        <p:nvSpPr>
          <p:cNvPr id="174" name="CuadroTexto 173"/>
          <p:cNvSpPr txBox="1"/>
          <p:nvPr/>
        </p:nvSpPr>
        <p:spPr>
          <a:xfrm>
            <a:off x="6948264" y="2521228"/>
            <a:ext cx="1297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/>
              <a:t>G. NACIONAL</a:t>
            </a:r>
            <a:endParaRPr lang="es-CO" sz="1600" dirty="0"/>
          </a:p>
        </p:txBody>
      </p:sp>
      <p:sp>
        <p:nvSpPr>
          <p:cNvPr id="175" name="Rectángulo redondeado 174"/>
          <p:cNvSpPr/>
          <p:nvPr/>
        </p:nvSpPr>
        <p:spPr>
          <a:xfrm>
            <a:off x="7561342" y="2152882"/>
            <a:ext cx="1183392" cy="3111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6" name="CuadroTexto 175"/>
          <p:cNvSpPr txBox="1"/>
          <p:nvPr/>
        </p:nvSpPr>
        <p:spPr>
          <a:xfrm>
            <a:off x="7784187" y="2190536"/>
            <a:ext cx="7377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DOCENTE</a:t>
            </a:r>
            <a:endParaRPr lang="es-CO" sz="1100" dirty="0"/>
          </a:p>
        </p:txBody>
      </p:sp>
      <p:sp>
        <p:nvSpPr>
          <p:cNvPr id="177" name="CuadroTexto 176"/>
          <p:cNvSpPr txBox="1"/>
          <p:nvPr/>
        </p:nvSpPr>
        <p:spPr>
          <a:xfrm>
            <a:off x="6886598" y="1057188"/>
            <a:ext cx="12137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>
                <a:latin typeface="Areandina Voz" panose="00000500000000000000" pitchFamily="50" charset="0"/>
              </a:rPr>
              <a:t>SIMULACRO</a:t>
            </a:r>
            <a:endParaRPr lang="es-CO" sz="1600" dirty="0">
              <a:latin typeface="Areandina Voz" panose="00000500000000000000" pitchFamily="50" charset="0"/>
            </a:endParaRPr>
          </a:p>
        </p:txBody>
      </p:sp>
      <p:cxnSp>
        <p:nvCxnSpPr>
          <p:cNvPr id="185" name="Conector angular 184"/>
          <p:cNvCxnSpPr>
            <a:stCxn id="61" idx="3"/>
            <a:endCxn id="66" idx="0"/>
          </p:cNvCxnSpPr>
          <p:nvPr/>
        </p:nvCxnSpPr>
        <p:spPr>
          <a:xfrm>
            <a:off x="5076056" y="1604288"/>
            <a:ext cx="774591" cy="129160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ector angular 193"/>
          <p:cNvCxnSpPr>
            <a:stCxn id="66" idx="1"/>
            <a:endCxn id="86" idx="0"/>
          </p:cNvCxnSpPr>
          <p:nvPr/>
        </p:nvCxnSpPr>
        <p:spPr>
          <a:xfrm rot="10800000" flipV="1">
            <a:off x="4469918" y="3051471"/>
            <a:ext cx="606139" cy="128458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ector recto 196"/>
          <p:cNvCxnSpPr>
            <a:stCxn id="61" idx="2"/>
            <a:endCxn id="46" idx="3"/>
          </p:cNvCxnSpPr>
          <p:nvPr/>
        </p:nvCxnSpPr>
        <p:spPr>
          <a:xfrm flipH="1">
            <a:off x="4487414" y="1788954"/>
            <a:ext cx="12578" cy="926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ector angular 198"/>
          <p:cNvCxnSpPr>
            <a:stCxn id="66" idx="3"/>
            <a:endCxn id="150" idx="0"/>
          </p:cNvCxnSpPr>
          <p:nvPr/>
        </p:nvCxnSpPr>
        <p:spPr>
          <a:xfrm>
            <a:off x="6625238" y="3051472"/>
            <a:ext cx="521553" cy="127702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ector angular 200"/>
          <p:cNvCxnSpPr>
            <a:stCxn id="5" idx="1"/>
            <a:endCxn id="6" idx="0"/>
          </p:cNvCxnSpPr>
          <p:nvPr/>
        </p:nvCxnSpPr>
        <p:spPr>
          <a:xfrm rot="10800000" flipV="1">
            <a:off x="1799693" y="848608"/>
            <a:ext cx="787201" cy="21097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 angular 202"/>
          <p:cNvCxnSpPr>
            <a:stCxn id="5" idx="3"/>
            <a:endCxn id="178" idx="0"/>
          </p:cNvCxnSpPr>
          <p:nvPr/>
        </p:nvCxnSpPr>
        <p:spPr>
          <a:xfrm>
            <a:off x="6387934" y="848609"/>
            <a:ext cx="1118897" cy="20168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uadroTexto 203"/>
          <p:cNvSpPr txBox="1"/>
          <p:nvPr/>
        </p:nvSpPr>
        <p:spPr>
          <a:xfrm>
            <a:off x="3480392" y="646422"/>
            <a:ext cx="219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latin typeface="Areandina Voz" panose="00000500000000000000" pitchFamily="50" charset="0"/>
              </a:rPr>
              <a:t>PLAN DE INCENTIVOS</a:t>
            </a:r>
            <a:endParaRPr lang="es-CO" dirty="0">
              <a:latin typeface="Areandina Voz" panose="00000500000000000000" pitchFamily="50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21754" y="2494588"/>
            <a:ext cx="1069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/>
              <a:t>FACULTAD</a:t>
            </a:r>
            <a:endParaRPr lang="es-CO" sz="1600" dirty="0"/>
          </a:p>
        </p:txBody>
      </p:sp>
      <p:cxnSp>
        <p:nvCxnSpPr>
          <p:cNvPr id="206" name="Conector recto 205"/>
          <p:cNvCxnSpPr>
            <a:stCxn id="5" idx="2"/>
            <a:endCxn id="61" idx="0"/>
          </p:cNvCxnSpPr>
          <p:nvPr/>
        </p:nvCxnSpPr>
        <p:spPr>
          <a:xfrm>
            <a:off x="4487414" y="1068988"/>
            <a:ext cx="12578" cy="350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31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redondeado 14"/>
          <p:cNvSpPr/>
          <p:nvPr/>
        </p:nvSpPr>
        <p:spPr>
          <a:xfrm>
            <a:off x="1044748" y="2144196"/>
            <a:ext cx="574924" cy="3111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Rectángulo redondeado 15"/>
          <p:cNvSpPr/>
          <p:nvPr/>
        </p:nvSpPr>
        <p:spPr>
          <a:xfrm>
            <a:off x="436280" y="2859782"/>
            <a:ext cx="1183392" cy="3111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Rectángulo redondeado 16"/>
          <p:cNvSpPr/>
          <p:nvPr/>
        </p:nvSpPr>
        <p:spPr>
          <a:xfrm>
            <a:off x="1907704" y="1874586"/>
            <a:ext cx="1014698" cy="49231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1187624" y="3268709"/>
            <a:ext cx="1183392" cy="3111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26" name="Conector recto 25"/>
          <p:cNvCxnSpPr>
            <a:stCxn id="13" idx="3"/>
          </p:cNvCxnSpPr>
          <p:nvPr/>
        </p:nvCxnSpPr>
        <p:spPr>
          <a:xfrm flipV="1">
            <a:off x="1619672" y="2655318"/>
            <a:ext cx="18002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ángulo redondeado 30"/>
          <p:cNvSpPr/>
          <p:nvPr/>
        </p:nvSpPr>
        <p:spPr>
          <a:xfrm>
            <a:off x="481242" y="3628749"/>
            <a:ext cx="1183392" cy="3111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Rectángulo redondeado 31"/>
          <p:cNvSpPr/>
          <p:nvPr/>
        </p:nvSpPr>
        <p:spPr>
          <a:xfrm>
            <a:off x="481242" y="3987983"/>
            <a:ext cx="1183392" cy="3111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Rectángulo redondeado 32"/>
          <p:cNvSpPr/>
          <p:nvPr/>
        </p:nvSpPr>
        <p:spPr>
          <a:xfrm>
            <a:off x="1876440" y="3988789"/>
            <a:ext cx="1183392" cy="3111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Rectángulo redondeado 33"/>
          <p:cNvSpPr/>
          <p:nvPr/>
        </p:nvSpPr>
        <p:spPr>
          <a:xfrm>
            <a:off x="1876440" y="3628749"/>
            <a:ext cx="1183392" cy="3111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CuadroTexto 34"/>
          <p:cNvSpPr txBox="1"/>
          <p:nvPr/>
        </p:nvSpPr>
        <p:spPr>
          <a:xfrm>
            <a:off x="557847" y="3614528"/>
            <a:ext cx="10463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/>
              <a:t>BOGOTA 5</a:t>
            </a:r>
            <a:endParaRPr lang="es-CO" sz="16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1971114" y="3621560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/>
              <a:t>PEREIRA 3</a:t>
            </a:r>
            <a:endParaRPr lang="es-CO" sz="1600" dirty="0"/>
          </a:p>
        </p:txBody>
      </p:sp>
      <p:sp>
        <p:nvSpPr>
          <p:cNvPr id="38" name="CuadroTexto 37"/>
          <p:cNvSpPr txBox="1"/>
          <p:nvPr/>
        </p:nvSpPr>
        <p:spPr>
          <a:xfrm>
            <a:off x="1956394" y="3963345"/>
            <a:ext cx="1045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/>
              <a:t>VIRTUAL 2</a:t>
            </a:r>
            <a:endParaRPr lang="es-CO" sz="16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1187624" y="1059582"/>
            <a:ext cx="1224136" cy="36933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CuadroTexto 3"/>
          <p:cNvSpPr txBox="1"/>
          <p:nvPr/>
        </p:nvSpPr>
        <p:spPr>
          <a:xfrm>
            <a:off x="1230357" y="1074266"/>
            <a:ext cx="11673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>
                <a:latin typeface="Areandina Voz" panose="00000500000000000000" pitchFamily="50" charset="0"/>
              </a:rPr>
              <a:t>SABER PRO</a:t>
            </a:r>
            <a:endParaRPr lang="es-CO" sz="1600" dirty="0">
              <a:latin typeface="Areandina Voz" panose="00000500000000000000" pitchFamily="50" charset="0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2555776" y="627533"/>
            <a:ext cx="3801041" cy="44075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CuadroTexto 8"/>
          <p:cNvSpPr txBox="1"/>
          <p:nvPr/>
        </p:nvSpPr>
        <p:spPr>
          <a:xfrm>
            <a:off x="449173" y="2842128"/>
            <a:ext cx="1324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/>
              <a:t>PROGRAMA</a:t>
            </a:r>
            <a:endParaRPr lang="es-CO" sz="16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1383276" y="3268709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/>
              <a:t>SEDES</a:t>
            </a:r>
            <a:endParaRPr lang="es-CO" sz="16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868221" y="1825828"/>
            <a:ext cx="1120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dirty="0" smtClean="0"/>
              <a:t>MEJOR </a:t>
            </a:r>
          </a:p>
          <a:p>
            <a:pPr algn="ctr"/>
            <a:r>
              <a:rPr lang="es-CO" sz="1600" dirty="0" smtClean="0"/>
              <a:t>SABER PRO</a:t>
            </a:r>
            <a:endParaRPr lang="es-CO" sz="1600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656085" y="2499742"/>
            <a:ext cx="963587" cy="3111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CuadroTexto 13"/>
          <p:cNvSpPr txBox="1"/>
          <p:nvPr/>
        </p:nvSpPr>
        <p:spPr>
          <a:xfrm>
            <a:off x="932981" y="2103011"/>
            <a:ext cx="7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  </a:t>
            </a:r>
            <a:r>
              <a:rPr lang="es-CO" sz="1600" dirty="0" smtClean="0"/>
              <a:t>SEDE</a:t>
            </a:r>
            <a:endParaRPr lang="es-CO" sz="1600" dirty="0"/>
          </a:p>
        </p:txBody>
      </p:sp>
      <p:cxnSp>
        <p:nvCxnSpPr>
          <p:cNvPr id="20" name="Conector recto 19"/>
          <p:cNvCxnSpPr>
            <a:stCxn id="6" idx="2"/>
            <a:endCxn id="10" idx="0"/>
          </p:cNvCxnSpPr>
          <p:nvPr/>
        </p:nvCxnSpPr>
        <p:spPr>
          <a:xfrm flipH="1">
            <a:off x="1779320" y="1428914"/>
            <a:ext cx="20372" cy="1839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>
            <a:stCxn id="16" idx="3"/>
          </p:cNvCxnSpPr>
          <p:nvPr/>
        </p:nvCxnSpPr>
        <p:spPr>
          <a:xfrm>
            <a:off x="1619672" y="3015359"/>
            <a:ext cx="181063" cy="3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/>
          <p:cNvSpPr txBox="1"/>
          <p:nvPr/>
        </p:nvSpPr>
        <p:spPr>
          <a:xfrm>
            <a:off x="732018" y="3974282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/>
              <a:t>VUP 2</a:t>
            </a:r>
            <a:endParaRPr lang="es-CO" sz="1600" dirty="0"/>
          </a:p>
        </p:txBody>
      </p:sp>
      <p:cxnSp>
        <p:nvCxnSpPr>
          <p:cNvPr id="40" name="Conector recto 39"/>
          <p:cNvCxnSpPr>
            <a:stCxn id="31" idx="3"/>
            <a:endCxn id="34" idx="1"/>
          </p:cNvCxnSpPr>
          <p:nvPr/>
        </p:nvCxnSpPr>
        <p:spPr>
          <a:xfrm>
            <a:off x="1664634" y="3784326"/>
            <a:ext cx="2118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stCxn id="32" idx="3"/>
            <a:endCxn id="33" idx="1"/>
          </p:cNvCxnSpPr>
          <p:nvPr/>
        </p:nvCxnSpPr>
        <p:spPr>
          <a:xfrm>
            <a:off x="1664634" y="4143560"/>
            <a:ext cx="211806" cy="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>
            <a:stCxn id="18" idx="2"/>
          </p:cNvCxnSpPr>
          <p:nvPr/>
        </p:nvCxnSpPr>
        <p:spPr>
          <a:xfrm flipH="1">
            <a:off x="1773200" y="3579862"/>
            <a:ext cx="6120" cy="563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110"/>
          <p:cNvCxnSpPr>
            <a:stCxn id="15" idx="3"/>
          </p:cNvCxnSpPr>
          <p:nvPr/>
        </p:nvCxnSpPr>
        <p:spPr>
          <a:xfrm flipV="1">
            <a:off x="1619672" y="2299772"/>
            <a:ext cx="18002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113"/>
          <p:cNvCxnSpPr>
            <a:stCxn id="17" idx="1"/>
          </p:cNvCxnSpPr>
          <p:nvPr/>
        </p:nvCxnSpPr>
        <p:spPr>
          <a:xfrm flipH="1" flipV="1">
            <a:off x="1799692" y="2118216"/>
            <a:ext cx="108012" cy="2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ector angular 200"/>
          <p:cNvCxnSpPr>
            <a:stCxn id="5" idx="1"/>
            <a:endCxn id="6" idx="0"/>
          </p:cNvCxnSpPr>
          <p:nvPr/>
        </p:nvCxnSpPr>
        <p:spPr>
          <a:xfrm rot="10800000" flipV="1">
            <a:off x="1799692" y="847912"/>
            <a:ext cx="756084" cy="21166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uadroTexto 203"/>
          <p:cNvSpPr txBox="1"/>
          <p:nvPr/>
        </p:nvSpPr>
        <p:spPr>
          <a:xfrm>
            <a:off x="3480392" y="646422"/>
            <a:ext cx="219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latin typeface="Areandina Voz" panose="00000500000000000000" pitchFamily="50" charset="0"/>
              </a:rPr>
              <a:t>PLAN DE INCENTIVOS</a:t>
            </a:r>
            <a:endParaRPr lang="es-CO" dirty="0">
              <a:latin typeface="Areandina Voz" panose="00000500000000000000" pitchFamily="50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21754" y="2494588"/>
            <a:ext cx="1069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/>
              <a:t>FACULTAD</a:t>
            </a:r>
            <a:endParaRPr lang="es-CO" sz="1600" dirty="0"/>
          </a:p>
        </p:txBody>
      </p:sp>
      <p:sp>
        <p:nvSpPr>
          <p:cNvPr id="2" name="CuadroTexto 1"/>
          <p:cNvSpPr txBox="1"/>
          <p:nvPr/>
        </p:nvSpPr>
        <p:spPr>
          <a:xfrm>
            <a:off x="3463774" y="1296461"/>
            <a:ext cx="550637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MEJOR SABER PRO NACIONAL </a:t>
            </a:r>
          </a:p>
          <a:p>
            <a:pPr algn="ctr"/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Distinción Mérito </a:t>
            </a:r>
            <a:r>
              <a:rPr lang="es-CO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Areandino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– Mención Estudiantes distinguido</a:t>
            </a:r>
          </a:p>
          <a:p>
            <a:pPr algn="ctr"/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Pergamino – Botón dorado – Exoneración trabajo de grado – Gira Académica</a:t>
            </a:r>
          </a:p>
          <a:p>
            <a:pPr algn="ctr"/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Embajador Saber Pro </a:t>
            </a:r>
            <a:r>
              <a:rPr lang="es-CO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Areandino</a:t>
            </a:r>
            <a:endParaRPr lang="es-CO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SEDE: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Galardón – Pergamino 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(Noche de los mejores Dic 09)</a:t>
            </a:r>
          </a:p>
          <a:p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FACULTAD: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Galardón – Pergamino (Noche de los mejores Dic 09)</a:t>
            </a:r>
          </a:p>
          <a:p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PROGRAMA: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Galardón – Pergamino Movilidad Académica Nacional</a:t>
            </a:r>
          </a:p>
          <a:p>
            <a:endParaRPr lang="es-CO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MEJORES SABER PRO SEDES</a:t>
            </a:r>
          </a:p>
          <a:p>
            <a:pPr algn="ctr"/>
            <a:endParaRPr lang="es-CO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BOGOTÁ: 5 MEJORES</a:t>
            </a:r>
          </a:p>
          <a:p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PEREIRA: 3 MEJORES</a:t>
            </a:r>
          </a:p>
          <a:p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VALLEDUPAR: 2 MEJORES</a:t>
            </a:r>
          </a:p>
          <a:p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VIRTUAL: 2 MEJORES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183402" y="3861597"/>
            <a:ext cx="22878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Nota de reconocimiento</a:t>
            </a:r>
          </a:p>
          <a:p>
            <a:pPr algn="ctr"/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Mención estudiante distinguido</a:t>
            </a:r>
          </a:p>
          <a:p>
            <a:pPr algn="ctr"/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Gira académica</a:t>
            </a:r>
          </a:p>
          <a:p>
            <a:pPr algn="ctr"/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Grupo 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lite Saber Pro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errar llave 6"/>
          <p:cNvSpPr/>
          <p:nvPr/>
        </p:nvSpPr>
        <p:spPr>
          <a:xfrm>
            <a:off x="5628971" y="3761763"/>
            <a:ext cx="432048" cy="101316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65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2555776" y="627533"/>
            <a:ext cx="3801041" cy="44075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CuadroTexto 44"/>
          <p:cNvSpPr txBox="1"/>
          <p:nvPr/>
        </p:nvSpPr>
        <p:spPr>
          <a:xfrm>
            <a:off x="884728" y="1432143"/>
            <a:ext cx="1422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>
                <a:latin typeface="Areandina Voz" panose="00000500000000000000" pitchFamily="50" charset="0"/>
              </a:rPr>
              <a:t>OLIMPIADAS</a:t>
            </a:r>
            <a:endParaRPr lang="es-CO" sz="1600" dirty="0">
              <a:latin typeface="Areandina Voz" panose="00000500000000000000" pitchFamily="50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182893" y="2546599"/>
            <a:ext cx="1324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/>
              <a:t>PROGRAMA</a:t>
            </a:r>
            <a:endParaRPr lang="es-CO" sz="1600" dirty="0"/>
          </a:p>
        </p:txBody>
      </p:sp>
      <p:sp>
        <p:nvSpPr>
          <p:cNvPr id="47" name="CuadroTexto 46"/>
          <p:cNvSpPr txBox="1"/>
          <p:nvPr/>
        </p:nvSpPr>
        <p:spPr>
          <a:xfrm>
            <a:off x="2146244" y="2876824"/>
            <a:ext cx="1623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/>
              <a:t>COMPETENCIA</a:t>
            </a:r>
            <a:endParaRPr lang="es-CO" sz="1600" dirty="0"/>
          </a:p>
        </p:txBody>
      </p:sp>
      <p:sp>
        <p:nvSpPr>
          <p:cNvPr id="48" name="Rectángulo redondeado 47"/>
          <p:cNvSpPr/>
          <p:nvPr/>
        </p:nvSpPr>
        <p:spPr>
          <a:xfrm>
            <a:off x="251520" y="2198936"/>
            <a:ext cx="1111384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Rectángulo redondeado 48"/>
          <p:cNvSpPr/>
          <p:nvPr/>
        </p:nvSpPr>
        <p:spPr>
          <a:xfrm>
            <a:off x="642824" y="1838896"/>
            <a:ext cx="720080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51" name="Conector recto 50"/>
          <p:cNvCxnSpPr>
            <a:stCxn id="49" idx="3"/>
          </p:cNvCxnSpPr>
          <p:nvPr/>
        </p:nvCxnSpPr>
        <p:spPr>
          <a:xfrm flipV="1">
            <a:off x="1362904" y="1992466"/>
            <a:ext cx="144016" cy="2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/>
          <p:cNvCxnSpPr>
            <a:stCxn id="48" idx="3"/>
          </p:cNvCxnSpPr>
          <p:nvPr/>
        </p:nvCxnSpPr>
        <p:spPr>
          <a:xfrm flipV="1">
            <a:off x="1362904" y="2352506"/>
            <a:ext cx="135268" cy="2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redondeado 56"/>
          <p:cNvSpPr/>
          <p:nvPr/>
        </p:nvSpPr>
        <p:spPr>
          <a:xfrm>
            <a:off x="179512" y="2558976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8" name="CuadroTexto 57"/>
          <p:cNvSpPr txBox="1"/>
          <p:nvPr/>
        </p:nvSpPr>
        <p:spPr>
          <a:xfrm>
            <a:off x="289727" y="2184007"/>
            <a:ext cx="102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/>
              <a:t>FACULTAD</a:t>
            </a:r>
            <a:endParaRPr lang="es-CO" sz="1600" dirty="0"/>
          </a:p>
        </p:txBody>
      </p:sp>
      <p:sp>
        <p:nvSpPr>
          <p:cNvPr id="59" name="CuadroTexto 58"/>
          <p:cNvSpPr txBox="1"/>
          <p:nvPr/>
        </p:nvSpPr>
        <p:spPr>
          <a:xfrm>
            <a:off x="691785" y="1806258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/>
              <a:t>SEDE</a:t>
            </a:r>
            <a:endParaRPr lang="es-CO" sz="1600" dirty="0"/>
          </a:p>
        </p:txBody>
      </p:sp>
      <p:sp>
        <p:nvSpPr>
          <p:cNvPr id="61" name="Rectángulo redondeado 60"/>
          <p:cNvSpPr/>
          <p:nvPr/>
        </p:nvSpPr>
        <p:spPr>
          <a:xfrm>
            <a:off x="930856" y="1419622"/>
            <a:ext cx="1152128" cy="369332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Rectángulo redondeado 65"/>
          <p:cNvSpPr/>
          <p:nvPr/>
        </p:nvSpPr>
        <p:spPr>
          <a:xfrm>
            <a:off x="2095562" y="2895895"/>
            <a:ext cx="154918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Rectángulo redondeado 67"/>
          <p:cNvSpPr/>
          <p:nvPr/>
        </p:nvSpPr>
        <p:spPr>
          <a:xfrm>
            <a:off x="251520" y="3255935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Rectángulo redondeado 68"/>
          <p:cNvSpPr/>
          <p:nvPr/>
        </p:nvSpPr>
        <p:spPr>
          <a:xfrm>
            <a:off x="251520" y="3615975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Rectángulo redondeado 69"/>
          <p:cNvSpPr/>
          <p:nvPr/>
        </p:nvSpPr>
        <p:spPr>
          <a:xfrm>
            <a:off x="251520" y="3976015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Rectángulo redondeado 71"/>
          <p:cNvSpPr/>
          <p:nvPr/>
        </p:nvSpPr>
        <p:spPr>
          <a:xfrm>
            <a:off x="1547664" y="3615975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Rectángulo redondeado 72"/>
          <p:cNvSpPr/>
          <p:nvPr/>
        </p:nvSpPr>
        <p:spPr>
          <a:xfrm>
            <a:off x="1547664" y="3255935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75" name="Conector recto 74"/>
          <p:cNvCxnSpPr>
            <a:stCxn id="70" idx="3"/>
          </p:cNvCxnSpPr>
          <p:nvPr/>
        </p:nvCxnSpPr>
        <p:spPr>
          <a:xfrm flipV="1">
            <a:off x="1434912" y="4131591"/>
            <a:ext cx="5451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>
            <a:stCxn id="69" idx="3"/>
            <a:endCxn id="72" idx="1"/>
          </p:cNvCxnSpPr>
          <p:nvPr/>
        </p:nvCxnSpPr>
        <p:spPr>
          <a:xfrm>
            <a:off x="1434912" y="3771552"/>
            <a:ext cx="112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/>
          <p:cNvCxnSpPr>
            <a:stCxn id="68" idx="3"/>
            <a:endCxn id="73" idx="1"/>
          </p:cNvCxnSpPr>
          <p:nvPr/>
        </p:nvCxnSpPr>
        <p:spPr>
          <a:xfrm>
            <a:off x="1434912" y="3411512"/>
            <a:ext cx="112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ángulo redondeado 85"/>
          <p:cNvSpPr/>
          <p:nvPr/>
        </p:nvSpPr>
        <p:spPr>
          <a:xfrm>
            <a:off x="714832" y="4336055"/>
            <a:ext cx="154918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25" name="Conector recto 124"/>
          <p:cNvCxnSpPr/>
          <p:nvPr/>
        </p:nvCxnSpPr>
        <p:spPr>
          <a:xfrm flipV="1">
            <a:off x="1362904" y="2712546"/>
            <a:ext cx="126519" cy="1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CuadroTexto 134"/>
          <p:cNvSpPr txBox="1"/>
          <p:nvPr/>
        </p:nvSpPr>
        <p:spPr>
          <a:xfrm>
            <a:off x="179512" y="3280949"/>
            <a:ext cx="1346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RAZ. CUANTITATIVO</a:t>
            </a:r>
            <a:endParaRPr lang="es-CO" sz="1100" dirty="0"/>
          </a:p>
        </p:txBody>
      </p:sp>
      <p:sp>
        <p:nvSpPr>
          <p:cNvPr id="136" name="CuadroTexto 135"/>
          <p:cNvSpPr txBox="1"/>
          <p:nvPr/>
        </p:nvSpPr>
        <p:spPr>
          <a:xfrm>
            <a:off x="317452" y="3646946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C. CIUDADANAS</a:t>
            </a:r>
            <a:endParaRPr lang="es-CO" sz="1100" dirty="0"/>
          </a:p>
        </p:txBody>
      </p:sp>
      <p:sp>
        <p:nvSpPr>
          <p:cNvPr id="137" name="CuadroTexto 136"/>
          <p:cNvSpPr txBox="1"/>
          <p:nvPr/>
        </p:nvSpPr>
        <p:spPr>
          <a:xfrm>
            <a:off x="1697295" y="3281881"/>
            <a:ext cx="9044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LEC. CRÍTICA</a:t>
            </a:r>
            <a:endParaRPr lang="es-CO" sz="1100" dirty="0"/>
          </a:p>
        </p:txBody>
      </p:sp>
      <p:sp>
        <p:nvSpPr>
          <p:cNvPr id="138" name="CuadroTexto 137"/>
          <p:cNvSpPr txBox="1"/>
          <p:nvPr/>
        </p:nvSpPr>
        <p:spPr>
          <a:xfrm>
            <a:off x="1643594" y="3646946"/>
            <a:ext cx="10118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COM. ESCRITA</a:t>
            </a:r>
            <a:endParaRPr lang="es-CO" sz="1100" dirty="0"/>
          </a:p>
        </p:txBody>
      </p:sp>
      <p:sp>
        <p:nvSpPr>
          <p:cNvPr id="139" name="CuadroTexto 138"/>
          <p:cNvSpPr txBox="1"/>
          <p:nvPr/>
        </p:nvSpPr>
        <p:spPr>
          <a:xfrm>
            <a:off x="510496" y="4001141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INGLÉS</a:t>
            </a:r>
            <a:endParaRPr lang="es-CO" sz="1100" dirty="0"/>
          </a:p>
        </p:txBody>
      </p:sp>
      <p:sp>
        <p:nvSpPr>
          <p:cNvPr id="140" name="CuadroTexto 139"/>
          <p:cNvSpPr txBox="1"/>
          <p:nvPr/>
        </p:nvSpPr>
        <p:spPr>
          <a:xfrm>
            <a:off x="832029" y="4330996"/>
            <a:ext cx="1278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/>
              <a:t>G. REGIONAL</a:t>
            </a:r>
            <a:endParaRPr lang="es-CO" sz="1600" dirty="0"/>
          </a:p>
        </p:txBody>
      </p:sp>
      <p:sp>
        <p:nvSpPr>
          <p:cNvPr id="141" name="Rectángulo redondeado 140"/>
          <p:cNvSpPr/>
          <p:nvPr/>
        </p:nvSpPr>
        <p:spPr>
          <a:xfrm>
            <a:off x="2928394" y="3248373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2" name="Rectángulo redondeado 141"/>
          <p:cNvSpPr/>
          <p:nvPr/>
        </p:nvSpPr>
        <p:spPr>
          <a:xfrm>
            <a:off x="2928394" y="3608413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3" name="Rectángulo redondeado 142"/>
          <p:cNvSpPr/>
          <p:nvPr/>
        </p:nvSpPr>
        <p:spPr>
          <a:xfrm>
            <a:off x="2928394" y="3968453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4" name="Rectángulo redondeado 143"/>
          <p:cNvSpPr/>
          <p:nvPr/>
        </p:nvSpPr>
        <p:spPr>
          <a:xfrm>
            <a:off x="4224538" y="3608413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5" name="Rectángulo redondeado 144"/>
          <p:cNvSpPr/>
          <p:nvPr/>
        </p:nvSpPr>
        <p:spPr>
          <a:xfrm>
            <a:off x="4224538" y="3248373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46" name="Conector recto 145"/>
          <p:cNvCxnSpPr>
            <a:stCxn id="143" idx="3"/>
          </p:cNvCxnSpPr>
          <p:nvPr/>
        </p:nvCxnSpPr>
        <p:spPr>
          <a:xfrm flipV="1">
            <a:off x="4111786" y="4124029"/>
            <a:ext cx="5451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cto 146"/>
          <p:cNvCxnSpPr>
            <a:stCxn id="142" idx="3"/>
            <a:endCxn id="144" idx="1"/>
          </p:cNvCxnSpPr>
          <p:nvPr/>
        </p:nvCxnSpPr>
        <p:spPr>
          <a:xfrm>
            <a:off x="4111786" y="3763990"/>
            <a:ext cx="112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141" idx="3"/>
            <a:endCxn id="145" idx="1"/>
          </p:cNvCxnSpPr>
          <p:nvPr/>
        </p:nvCxnSpPr>
        <p:spPr>
          <a:xfrm>
            <a:off x="4111786" y="3403950"/>
            <a:ext cx="112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ángulo redondeado 149"/>
          <p:cNvSpPr/>
          <p:nvPr/>
        </p:nvSpPr>
        <p:spPr>
          <a:xfrm>
            <a:off x="3391706" y="4328493"/>
            <a:ext cx="154918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1" name="CuadroTexto 150"/>
          <p:cNvSpPr txBox="1"/>
          <p:nvPr/>
        </p:nvSpPr>
        <p:spPr>
          <a:xfrm>
            <a:off x="2856386" y="3273387"/>
            <a:ext cx="1346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RAZ. CUANTITATIVO</a:t>
            </a:r>
            <a:endParaRPr lang="es-CO" sz="1100" dirty="0"/>
          </a:p>
        </p:txBody>
      </p:sp>
      <p:sp>
        <p:nvSpPr>
          <p:cNvPr id="152" name="CuadroTexto 151"/>
          <p:cNvSpPr txBox="1"/>
          <p:nvPr/>
        </p:nvSpPr>
        <p:spPr>
          <a:xfrm>
            <a:off x="2994326" y="3639384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C. CIUDADANAS</a:t>
            </a:r>
            <a:endParaRPr lang="es-CO" sz="1100" dirty="0"/>
          </a:p>
        </p:txBody>
      </p:sp>
      <p:sp>
        <p:nvSpPr>
          <p:cNvPr id="153" name="CuadroTexto 152"/>
          <p:cNvSpPr txBox="1"/>
          <p:nvPr/>
        </p:nvSpPr>
        <p:spPr>
          <a:xfrm>
            <a:off x="4374169" y="3274319"/>
            <a:ext cx="9044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LEC. CRÍTICA</a:t>
            </a:r>
            <a:endParaRPr lang="es-CO" sz="1100" dirty="0"/>
          </a:p>
        </p:txBody>
      </p:sp>
      <p:sp>
        <p:nvSpPr>
          <p:cNvPr id="154" name="CuadroTexto 153"/>
          <p:cNvSpPr txBox="1"/>
          <p:nvPr/>
        </p:nvSpPr>
        <p:spPr>
          <a:xfrm>
            <a:off x="4320468" y="3639384"/>
            <a:ext cx="10118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COM. ESCRITA</a:t>
            </a:r>
            <a:endParaRPr lang="es-CO" sz="1100" dirty="0"/>
          </a:p>
        </p:txBody>
      </p:sp>
      <p:sp>
        <p:nvSpPr>
          <p:cNvPr id="155" name="CuadroTexto 154"/>
          <p:cNvSpPr txBox="1"/>
          <p:nvPr/>
        </p:nvSpPr>
        <p:spPr>
          <a:xfrm>
            <a:off x="3187370" y="3993579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INGLÉS</a:t>
            </a:r>
            <a:endParaRPr lang="es-CO" sz="1100" dirty="0"/>
          </a:p>
        </p:txBody>
      </p:sp>
      <p:sp>
        <p:nvSpPr>
          <p:cNvPr id="156" name="CuadroTexto 155"/>
          <p:cNvSpPr txBox="1"/>
          <p:nvPr/>
        </p:nvSpPr>
        <p:spPr>
          <a:xfrm>
            <a:off x="3463147" y="4320618"/>
            <a:ext cx="1297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/>
              <a:t>G. NACIONAL</a:t>
            </a:r>
            <a:endParaRPr lang="es-CO" sz="1600" dirty="0"/>
          </a:p>
        </p:txBody>
      </p:sp>
      <p:sp>
        <p:nvSpPr>
          <p:cNvPr id="157" name="Rectángulo redondeado 156"/>
          <p:cNvSpPr/>
          <p:nvPr/>
        </p:nvSpPr>
        <p:spPr>
          <a:xfrm>
            <a:off x="4220808" y="3953082"/>
            <a:ext cx="1183392" cy="31115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8" name="CuadroTexto 157"/>
          <p:cNvSpPr txBox="1"/>
          <p:nvPr/>
        </p:nvSpPr>
        <p:spPr>
          <a:xfrm>
            <a:off x="4443653" y="3990736"/>
            <a:ext cx="7377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DOCENTE</a:t>
            </a:r>
            <a:endParaRPr lang="es-CO" sz="1100" dirty="0"/>
          </a:p>
        </p:txBody>
      </p:sp>
      <p:cxnSp>
        <p:nvCxnSpPr>
          <p:cNvPr id="185" name="Conector angular 184"/>
          <p:cNvCxnSpPr>
            <a:stCxn id="61" idx="3"/>
            <a:endCxn id="66" idx="0"/>
          </p:cNvCxnSpPr>
          <p:nvPr/>
        </p:nvCxnSpPr>
        <p:spPr>
          <a:xfrm>
            <a:off x="2082984" y="1604288"/>
            <a:ext cx="787169" cy="129160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ector angular 193"/>
          <p:cNvCxnSpPr>
            <a:stCxn id="66" idx="1"/>
            <a:endCxn id="86" idx="0"/>
          </p:cNvCxnSpPr>
          <p:nvPr/>
        </p:nvCxnSpPr>
        <p:spPr>
          <a:xfrm rot="10800000" flipV="1">
            <a:off x="1489424" y="3051471"/>
            <a:ext cx="606139" cy="128458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ector recto 196"/>
          <p:cNvCxnSpPr>
            <a:stCxn id="61" idx="2"/>
            <a:endCxn id="46" idx="3"/>
          </p:cNvCxnSpPr>
          <p:nvPr/>
        </p:nvCxnSpPr>
        <p:spPr>
          <a:xfrm>
            <a:off x="1506920" y="1788954"/>
            <a:ext cx="0" cy="926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ector angular 198"/>
          <p:cNvCxnSpPr>
            <a:stCxn id="66" idx="3"/>
            <a:endCxn id="150" idx="0"/>
          </p:cNvCxnSpPr>
          <p:nvPr/>
        </p:nvCxnSpPr>
        <p:spPr>
          <a:xfrm>
            <a:off x="3644744" y="3051472"/>
            <a:ext cx="521553" cy="127702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uadroTexto 203"/>
          <p:cNvSpPr txBox="1"/>
          <p:nvPr/>
        </p:nvSpPr>
        <p:spPr>
          <a:xfrm>
            <a:off x="3480392" y="646422"/>
            <a:ext cx="219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latin typeface="Areandina Voz" panose="00000500000000000000" pitchFamily="50" charset="0"/>
              </a:rPr>
              <a:t>PLAN DE INCENTIVOS</a:t>
            </a:r>
            <a:endParaRPr lang="es-CO" dirty="0">
              <a:latin typeface="Areandina Voz" panose="00000500000000000000" pitchFamily="50" charset="0"/>
            </a:endParaRPr>
          </a:p>
        </p:txBody>
      </p:sp>
      <p:cxnSp>
        <p:nvCxnSpPr>
          <p:cNvPr id="3" name="Conector angular 2"/>
          <p:cNvCxnSpPr>
            <a:stCxn id="5" idx="1"/>
            <a:endCxn id="61" idx="0"/>
          </p:cNvCxnSpPr>
          <p:nvPr/>
        </p:nvCxnSpPr>
        <p:spPr>
          <a:xfrm rot="10800000" flipV="1">
            <a:off x="1506920" y="847912"/>
            <a:ext cx="1048856" cy="57170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3644744" y="1143335"/>
            <a:ext cx="54156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Sede: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Nota de Reconocimiento – Pergamino Saber Pro</a:t>
            </a:r>
          </a:p>
          <a:p>
            <a:pPr algn="just"/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Facultad: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Nota de Reconocimiento</a:t>
            </a:r>
          </a:p>
          <a:p>
            <a:pPr algn="just"/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Programa: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Nota de Reconocimiento – almuerzo directivas Institucionales</a:t>
            </a:r>
          </a:p>
          <a:p>
            <a:pPr algn="just"/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NIVEL NACIONAL ESTUDIANTES</a:t>
            </a:r>
          </a:p>
          <a:p>
            <a:pPr algn="just"/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Mayor Puntaje Global: 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Nota de Reconocimiento - Gira académica</a:t>
            </a:r>
          </a:p>
          <a:p>
            <a:pPr algn="just"/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Mayor puntaje en cada una de las competencias: 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Nota de Reconocimiento y 10% de descuento en el valor de la matrícula* </a:t>
            </a:r>
            <a:r>
              <a:rPr lang="es-CO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(Aplican condiciones)</a:t>
            </a:r>
            <a:endParaRPr lang="es-CO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610286" y="2998957"/>
            <a:ext cx="32966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NIVEL REGIONAL</a:t>
            </a:r>
          </a:p>
          <a:p>
            <a:pPr algn="just"/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Mayor Puntaje por Competencia por sedes: 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Nota de reconocimiento - 5% de descuento en el valor de Matrícula*</a:t>
            </a:r>
            <a:r>
              <a:rPr lang="es-CO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800" dirty="0">
                <a:latin typeface="Arial" panose="020B0604020202020204" pitchFamily="34" charset="0"/>
                <a:cs typeface="Arial" panose="020B0604020202020204" pitchFamily="34" charset="0"/>
              </a:rPr>
              <a:t>(Aplican condiciones)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+ Semillero Saber pro.</a:t>
            </a:r>
          </a:p>
          <a:p>
            <a:pPr algn="just"/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Mayor puntaje Global Docente: </a:t>
            </a:r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Cena Bono $150,000 + semillero saber Pro.</a:t>
            </a:r>
          </a:p>
          <a:p>
            <a:pPr algn="just"/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56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tángulo redondeado 177"/>
          <p:cNvSpPr/>
          <p:nvPr/>
        </p:nvSpPr>
        <p:spPr>
          <a:xfrm>
            <a:off x="1051773" y="1905258"/>
            <a:ext cx="1224136" cy="3693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redondeado 4"/>
          <p:cNvSpPr/>
          <p:nvPr/>
        </p:nvSpPr>
        <p:spPr>
          <a:xfrm>
            <a:off x="2555776" y="627533"/>
            <a:ext cx="3801041" cy="44075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9" name="Rectángulo redondeado 158"/>
          <p:cNvSpPr/>
          <p:nvPr/>
        </p:nvSpPr>
        <p:spPr>
          <a:xfrm>
            <a:off x="425938" y="2303141"/>
            <a:ext cx="1183392" cy="3111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0" name="Rectángulo redondeado 159"/>
          <p:cNvSpPr/>
          <p:nvPr/>
        </p:nvSpPr>
        <p:spPr>
          <a:xfrm>
            <a:off x="425938" y="2663181"/>
            <a:ext cx="1183392" cy="3111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1" name="Rectángulo redondeado 160"/>
          <p:cNvSpPr/>
          <p:nvPr/>
        </p:nvSpPr>
        <p:spPr>
          <a:xfrm>
            <a:off x="425938" y="3023221"/>
            <a:ext cx="1183392" cy="3111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2" name="Rectángulo redondeado 161"/>
          <p:cNvSpPr/>
          <p:nvPr/>
        </p:nvSpPr>
        <p:spPr>
          <a:xfrm>
            <a:off x="1722082" y="2663181"/>
            <a:ext cx="1183392" cy="3111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3" name="Rectángulo redondeado 162"/>
          <p:cNvSpPr/>
          <p:nvPr/>
        </p:nvSpPr>
        <p:spPr>
          <a:xfrm>
            <a:off x="1722082" y="2303141"/>
            <a:ext cx="1183392" cy="3111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64" name="Conector recto 163"/>
          <p:cNvCxnSpPr>
            <a:stCxn id="161" idx="3"/>
          </p:cNvCxnSpPr>
          <p:nvPr/>
        </p:nvCxnSpPr>
        <p:spPr>
          <a:xfrm>
            <a:off x="1609330" y="3178798"/>
            <a:ext cx="545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 recto 164"/>
          <p:cNvCxnSpPr>
            <a:stCxn id="160" idx="3"/>
            <a:endCxn id="162" idx="1"/>
          </p:cNvCxnSpPr>
          <p:nvPr/>
        </p:nvCxnSpPr>
        <p:spPr>
          <a:xfrm>
            <a:off x="1609330" y="2818758"/>
            <a:ext cx="112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cto 165"/>
          <p:cNvCxnSpPr>
            <a:stCxn id="159" idx="3"/>
            <a:endCxn id="163" idx="1"/>
          </p:cNvCxnSpPr>
          <p:nvPr/>
        </p:nvCxnSpPr>
        <p:spPr>
          <a:xfrm>
            <a:off x="1609330" y="2458718"/>
            <a:ext cx="112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cto 166"/>
          <p:cNvCxnSpPr>
            <a:stCxn id="178" idx="2"/>
            <a:endCxn id="168" idx="0"/>
          </p:cNvCxnSpPr>
          <p:nvPr/>
        </p:nvCxnSpPr>
        <p:spPr>
          <a:xfrm>
            <a:off x="1663841" y="2274590"/>
            <a:ext cx="0" cy="1108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ángulo redondeado 167"/>
          <p:cNvSpPr/>
          <p:nvPr/>
        </p:nvSpPr>
        <p:spPr>
          <a:xfrm>
            <a:off x="889250" y="3383261"/>
            <a:ext cx="1549182" cy="3111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9" name="CuadroTexto 168"/>
          <p:cNvSpPr txBox="1"/>
          <p:nvPr/>
        </p:nvSpPr>
        <p:spPr>
          <a:xfrm>
            <a:off x="353930" y="2328155"/>
            <a:ext cx="13468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RAZ. CUANTITATIVO</a:t>
            </a:r>
            <a:endParaRPr lang="es-CO" sz="1100" dirty="0"/>
          </a:p>
        </p:txBody>
      </p:sp>
      <p:sp>
        <p:nvSpPr>
          <p:cNvPr id="170" name="CuadroTexto 169"/>
          <p:cNvSpPr txBox="1"/>
          <p:nvPr/>
        </p:nvSpPr>
        <p:spPr>
          <a:xfrm>
            <a:off x="491870" y="2694152"/>
            <a:ext cx="1101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C. CIUDADANAS</a:t>
            </a:r>
            <a:endParaRPr lang="es-CO" sz="1100" dirty="0"/>
          </a:p>
        </p:txBody>
      </p:sp>
      <p:sp>
        <p:nvSpPr>
          <p:cNvPr id="171" name="CuadroTexto 170"/>
          <p:cNvSpPr txBox="1"/>
          <p:nvPr/>
        </p:nvSpPr>
        <p:spPr>
          <a:xfrm>
            <a:off x="1871713" y="2329087"/>
            <a:ext cx="9044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LEC. CRÍTICA</a:t>
            </a:r>
            <a:endParaRPr lang="es-CO" sz="1100" dirty="0"/>
          </a:p>
        </p:txBody>
      </p:sp>
      <p:sp>
        <p:nvSpPr>
          <p:cNvPr id="172" name="CuadroTexto 171"/>
          <p:cNvSpPr txBox="1"/>
          <p:nvPr/>
        </p:nvSpPr>
        <p:spPr>
          <a:xfrm>
            <a:off x="1818012" y="2694152"/>
            <a:ext cx="10118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COM. ESCRITA</a:t>
            </a:r>
            <a:endParaRPr lang="es-CO" sz="1100" dirty="0"/>
          </a:p>
        </p:txBody>
      </p:sp>
      <p:sp>
        <p:nvSpPr>
          <p:cNvPr id="173" name="CuadroTexto 172"/>
          <p:cNvSpPr txBox="1"/>
          <p:nvPr/>
        </p:nvSpPr>
        <p:spPr>
          <a:xfrm>
            <a:off x="684914" y="3048347"/>
            <a:ext cx="5934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INGLÉS</a:t>
            </a:r>
            <a:endParaRPr lang="es-CO" sz="1100" dirty="0"/>
          </a:p>
        </p:txBody>
      </p:sp>
      <p:sp>
        <p:nvSpPr>
          <p:cNvPr id="174" name="CuadroTexto 173"/>
          <p:cNvSpPr txBox="1"/>
          <p:nvPr/>
        </p:nvSpPr>
        <p:spPr>
          <a:xfrm>
            <a:off x="1105274" y="3376196"/>
            <a:ext cx="1297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/>
              <a:t>G. NACIONAL</a:t>
            </a:r>
            <a:endParaRPr lang="es-CO" sz="1600" dirty="0"/>
          </a:p>
        </p:txBody>
      </p:sp>
      <p:sp>
        <p:nvSpPr>
          <p:cNvPr id="175" name="Rectángulo redondeado 174"/>
          <p:cNvSpPr/>
          <p:nvPr/>
        </p:nvSpPr>
        <p:spPr>
          <a:xfrm>
            <a:off x="1718352" y="3007850"/>
            <a:ext cx="1183392" cy="3111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6" name="CuadroTexto 175"/>
          <p:cNvSpPr txBox="1"/>
          <p:nvPr/>
        </p:nvSpPr>
        <p:spPr>
          <a:xfrm>
            <a:off x="1941197" y="3045504"/>
            <a:ext cx="7377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DOCENTE</a:t>
            </a:r>
            <a:endParaRPr lang="es-CO" sz="1100" dirty="0"/>
          </a:p>
        </p:txBody>
      </p:sp>
      <p:sp>
        <p:nvSpPr>
          <p:cNvPr id="177" name="CuadroTexto 176"/>
          <p:cNvSpPr txBox="1"/>
          <p:nvPr/>
        </p:nvSpPr>
        <p:spPr>
          <a:xfrm>
            <a:off x="1043608" y="1912156"/>
            <a:ext cx="1213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>
                <a:latin typeface="Areandina Voz" panose="00000500000000000000" pitchFamily="50" charset="0"/>
              </a:rPr>
              <a:t>SIMULACRO</a:t>
            </a:r>
            <a:endParaRPr lang="es-CO" sz="1600" dirty="0">
              <a:latin typeface="Areandina Voz" panose="00000500000000000000" pitchFamily="50" charset="0"/>
            </a:endParaRPr>
          </a:p>
        </p:txBody>
      </p:sp>
      <p:cxnSp>
        <p:nvCxnSpPr>
          <p:cNvPr id="203" name="Conector angular 202"/>
          <p:cNvCxnSpPr>
            <a:stCxn id="5" idx="1"/>
            <a:endCxn id="178" idx="0"/>
          </p:cNvCxnSpPr>
          <p:nvPr/>
        </p:nvCxnSpPr>
        <p:spPr>
          <a:xfrm rot="10800000" flipV="1">
            <a:off x="1663842" y="847912"/>
            <a:ext cx="891935" cy="105734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uadroTexto 203"/>
          <p:cNvSpPr txBox="1"/>
          <p:nvPr/>
        </p:nvSpPr>
        <p:spPr>
          <a:xfrm>
            <a:off x="3480392" y="646422"/>
            <a:ext cx="219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latin typeface="Areandina Voz" panose="00000500000000000000" pitchFamily="50" charset="0"/>
              </a:rPr>
              <a:t>PLAN DE INCENTIVOS</a:t>
            </a:r>
            <a:endParaRPr lang="es-CO" dirty="0">
              <a:latin typeface="Areandina Voz" panose="00000500000000000000" pitchFamily="50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635896" y="2081433"/>
            <a:ext cx="5008102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Mejor estudiante a nivel nacional Simulacro:</a:t>
            </a:r>
          </a:p>
          <a:p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Nota de Reconocimiento + Gira Académica 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Mejores estudiantes a Nivel regional:</a:t>
            </a:r>
          </a:p>
          <a:p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Nota de reconocimiento + 10% de descuento en el pago de matrícula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8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endParaRPr lang="es-CO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800" dirty="0">
                <a:latin typeface="Arial" panose="020B0604020202020204" pitchFamily="34" charset="0"/>
                <a:cs typeface="Arial" panose="020B0604020202020204" pitchFamily="34" charset="0"/>
              </a:rPr>
              <a:t>Aplican condiciones)</a:t>
            </a:r>
            <a:endParaRPr lang="es-CO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Mayor Puntaje de Simulacro en cada sede (Docentes):</a:t>
            </a:r>
          </a:p>
          <a:p>
            <a:r>
              <a:rPr lang="es-C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Cena Bono $150,000 + Bono evaluación Docente.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8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3617</TotalTime>
  <Words>421</Words>
  <Application>Microsoft Office PowerPoint</Application>
  <PresentationFormat>Presentación en pantalla (16:9)</PresentationFormat>
  <Paragraphs>121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Areandina Voz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Orlando Rivas Cepeda</dc:creator>
  <cp:lastModifiedBy>Ana Maria Salazar Velandia</cp:lastModifiedBy>
  <cp:revision>183</cp:revision>
  <dcterms:created xsi:type="dcterms:W3CDTF">2015-02-12T12:47:03Z</dcterms:created>
  <dcterms:modified xsi:type="dcterms:W3CDTF">2017-04-17T15:16:37Z</dcterms:modified>
</cp:coreProperties>
</file>